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98" r:id="rId6"/>
    <p:sldId id="257" r:id="rId7"/>
    <p:sldId id="391" r:id="rId8"/>
    <p:sldId id="403" r:id="rId9"/>
    <p:sldId id="410" r:id="rId10"/>
    <p:sldId id="409" r:id="rId11"/>
    <p:sldId id="408" r:id="rId12"/>
    <p:sldId id="411" r:id="rId13"/>
    <p:sldId id="412" r:id="rId14"/>
    <p:sldId id="404" r:id="rId15"/>
    <p:sldId id="413" r:id="rId16"/>
    <p:sldId id="414" r:id="rId17"/>
    <p:sldId id="392" r:id="rId18"/>
    <p:sldId id="297" r:id="rId19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1A5EAB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14" y="600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08.02.2022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untersuchen nun die Funktionsweise von Firewalls?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ACHTUNG Windows Home und Prof. haben unterschiedliche Einstellungsmöglichkeiten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299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0883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2837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4916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5073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5406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41336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2706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036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ACHTUNG Windows Home und Prof. haben unterschiedliche Einstellungsmöglichkeiten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518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bb.ch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6 vom 8.2.2022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Zone-</a:t>
            </a:r>
            <a:r>
              <a:rPr lang="de-DE" sz="3500" b="1" dirty="0" err="1">
                <a:solidFill>
                  <a:schemeClr val="bg1"/>
                </a:solidFill>
              </a:rPr>
              <a:t>based</a:t>
            </a:r>
            <a:r>
              <a:rPr lang="de-DE" sz="3500" b="1" dirty="0">
                <a:solidFill>
                  <a:schemeClr val="bg1"/>
                </a:solidFill>
              </a:rPr>
              <a:t> Policy Firewalls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3AB67220-6E19-49EE-AC20-2544C16BB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258" y="1344754"/>
            <a:ext cx="7067136" cy="5244085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02A0C6CA-2211-447D-9776-21774C84188B}"/>
              </a:ext>
            </a:extLst>
          </p:cNvPr>
          <p:cNvSpPr txBox="1"/>
          <p:nvPr/>
        </p:nvSpPr>
        <p:spPr>
          <a:xfrm>
            <a:off x="8619394" y="1826304"/>
            <a:ext cx="3025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Traffic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innerhalb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Zonen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blockiert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Traffic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zwischen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verschiedenen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Zonen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blockiert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3978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Weitere Konzepte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601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Zonen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innerhalb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Zonen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“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Zwiebelschalen-Prinzip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Zonenübertritt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hat Firewall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Innere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Zone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“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Hochsicherheitszone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Layering (Tiers):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Web-Entry, Application, Data / DB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Gelbe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orange, rote Zone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Micro-Segmentation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Kommunikation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zwischen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Server muss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explizit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erlaubt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werden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Aufwändig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939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Endpoint</a:t>
            </a:r>
            <a:r>
              <a:rPr lang="de-DE" sz="3500" b="1" dirty="0">
                <a:solidFill>
                  <a:schemeClr val="bg1"/>
                </a:solidFill>
              </a:rPr>
              <a:t> Firewall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601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Suche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Deinem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Arbeitsgerät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Applikations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-Firewall und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finde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heraus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was Du da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einstellen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Meistens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der Anti-Virus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Lösung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kombiniert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(Microsoft Defender,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BitDefender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McAffee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Kaspersky, …)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Diskussion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Zusammentragen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Einstellungen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5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0397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Endpoint</a:t>
            </a:r>
            <a:r>
              <a:rPr lang="de-DE" sz="3500" b="1" dirty="0">
                <a:solidFill>
                  <a:schemeClr val="bg1"/>
                </a:solidFill>
              </a:rPr>
              <a:t> Firewall Linux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9F8173B3-E852-4708-9CA9-4CC19405955F}"/>
              </a:ext>
            </a:extLst>
          </p:cNvPr>
          <p:cNvSpPr txBox="1"/>
          <p:nvPr/>
        </p:nvSpPr>
        <p:spPr>
          <a:xfrm>
            <a:off x="1635171" y="1585529"/>
            <a:ext cx="98601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gibt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“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Produkte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”: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Netfilter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UFW,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FirewallD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iptables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iptables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installiert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bitte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probiert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folgendes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iptables --list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Interpretiere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Resultate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5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0053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Aufgaben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21C88D1D-DAA1-4984-B506-B79C89670299}"/>
              </a:ext>
            </a:extLst>
          </p:cNvPr>
          <p:cNvSpPr txBox="1"/>
          <p:nvPr/>
        </p:nvSpPr>
        <p:spPr>
          <a:xfrm>
            <a:off x="1635171" y="1585529"/>
            <a:ext cx="9843328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Führe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2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weiteren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ACL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durch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4.2.2.10: Extended ACL 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4.2.2.11: Extended ACL 2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4.4.1.1: Zone based ACL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Definiere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eigene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iptables Rules 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und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lösche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wieder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zB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Kommunikation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Port 80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verbieten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Prüfen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wget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http://www.sbb.ch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o. ä.</a:t>
            </a:r>
          </a:p>
        </p:txBody>
      </p:sp>
    </p:spTree>
    <p:extLst>
      <p:ext uri="{BB962C8B-B14F-4D97-AF65-F5344CB8AC3E}">
        <p14:creationId xmlns:p14="http://schemas.microsoft.com/office/powerpoint/2010/main" val="1465570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7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NAT / PAT /VPN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</a:rPr>
              <a:t>NAT / PAT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</a:rPr>
              <a:t>Funktionsweise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</a:rPr>
              <a:t>Praktische Untersuchung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VPN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Funktionsweise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>
                <a:solidFill>
                  <a:schemeClr val="tx1">
                    <a:lumMod val="65000"/>
                    <a:lumOff val="35000"/>
                  </a:schemeClr>
                </a:solidFill>
              </a:rPr>
              <a:t>Praktische Untersuchung</a:t>
            </a:r>
            <a:endParaRPr lang="de-CH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lernst Firewalls als Netzwerk Element kennen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kannst eine Firewall mit Regeln (ACL) konfigurieren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68746BB7-EFF0-4340-B129-251BFACCC2C9}"/>
              </a:ext>
            </a:extLst>
          </p:cNvPr>
          <p:cNvGrpSpPr/>
          <p:nvPr/>
        </p:nvGrpSpPr>
        <p:grpSpPr>
          <a:xfrm>
            <a:off x="1753885" y="3249260"/>
            <a:ext cx="9464179" cy="369332"/>
            <a:chOff x="1753885" y="4057974"/>
            <a:chExt cx="9464179" cy="369332"/>
          </a:xfrm>
        </p:grpSpPr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5E310552-87CE-45BD-881D-5F58F4D03F39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kennst die wichtigsten Netzwerk-Topologien, um das Netzwerk einer Firma zu schützen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382246ED-F710-4795-8C9C-C47C76C2D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Firewall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4" name="Textfeld 3">
            <a:extLst>
              <a:ext uri="{FF2B5EF4-FFF2-40B4-BE49-F238E27FC236}">
                <a16:creationId xmlns:a16="http://schemas.microsoft.com/office/drawing/2014/main" id="{863FF1FB-8DB1-4FD8-8D47-5DE44A2F76EF}"/>
              </a:ext>
            </a:extLst>
          </p:cNvPr>
          <p:cNvSpPr txBox="1"/>
          <p:nvPr/>
        </p:nvSpPr>
        <p:spPr>
          <a:xfrm>
            <a:off x="7826481" y="1816361"/>
            <a:ext cx="36520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Was ist sehr wahrscheinlich die Aufgabe der Firewalls in dieser Zeichnung?</a:t>
            </a:r>
          </a:p>
          <a:p>
            <a:endParaRPr lang="de-CH" sz="2400" dirty="0"/>
          </a:p>
          <a:p>
            <a:r>
              <a:rPr lang="de-CH" sz="2400" dirty="0"/>
              <a:t>Wie könnte man diese Aufgabe «formal» beschreiben?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D0A5092D-0FFF-45D3-BA3B-5E6836DA85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376" y="1420421"/>
            <a:ext cx="5832566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Firewall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22C56202-E59F-4E48-BEC5-CAC291F5227F}"/>
              </a:ext>
            </a:extLst>
          </p:cNvPr>
          <p:cNvSpPr txBox="1"/>
          <p:nvPr/>
        </p:nvSpPr>
        <p:spPr>
          <a:xfrm>
            <a:off x="1635171" y="1585529"/>
            <a:ext cx="9843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Firewall filtert Daten-Verkehr zwischen Netzwerken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allein stehendes Netzwerk Element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“Funktion” in Router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“Funktion” in Clients / Server (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Endpoint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security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Firewalls braucht es nicht nur beim Übertritt ins Internet, sondern auch innerhalb von Firmen Netzwerken!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 Filterung erfolgt mit Regeln (ACL = Access Control Lists)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Good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Practise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 Security: White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listing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Alles ist standardmässig Verboten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Ausser es gibt eine explizite Regel, welche dies erlaubt</a:t>
            </a: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lvl="1"/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8524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Firewall Rules (ACL)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22C56202-E59F-4E48-BEC5-CAC291F5227F}"/>
              </a:ext>
            </a:extLst>
          </p:cNvPr>
          <p:cNvSpPr txBox="1"/>
          <p:nvPr/>
        </p:nvSpPr>
        <p:spPr>
          <a:xfrm>
            <a:off x="1635171" y="1585529"/>
            <a:ext cx="98433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 Based: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Protokoll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TCP, UDP, ICMP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Source IP: IP-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Range, (Port)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Target IP: IP-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Range, Port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Aktion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permit, drop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MAC Based: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Source MAC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Maske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Destination MAC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Maske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VLAN ID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Aktion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permit, drop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Application based (Endpoint Security)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Applikation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Target IP: IP-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Range, Port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Aktion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permit, drop</a:t>
            </a:r>
          </a:p>
          <a:p>
            <a:pPr lvl="1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8867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Firewall Übung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Element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22C56202-E59F-4E48-BEC5-CAC291F5227F}"/>
              </a:ext>
            </a:extLst>
          </p:cNvPr>
          <p:cNvSpPr txBox="1"/>
          <p:nvPr/>
        </p:nvSpPr>
        <p:spPr>
          <a:xfrm>
            <a:off x="1635171" y="1585529"/>
            <a:ext cx="984332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lernen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Firewall ACLs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kennen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Cisco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PaketTracer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12.3.5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Ordner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Block06)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Optional: 4.1.3.5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Ordner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Block06)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Step 1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 der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Lösung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schrittweise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beschrieben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ansonsten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Youtube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;-)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 Idee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dass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Du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Kommandozeile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von Cisco IOS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beherrschst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sondern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dass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Du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nachvollziehen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Regeln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funktionieren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Daher: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Lösung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dazu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findest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Du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Ordner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Zeitbudget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20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81933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Private and Public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B986CEAB-95CC-4D6B-9F38-9BC507CFB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171" y="1585529"/>
            <a:ext cx="932497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92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DMZ (Demilitarisierte Zone)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Topologien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46C77FB-7B3A-4B6D-BFBE-E784D9C0C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613" y="1472741"/>
            <a:ext cx="7296564" cy="498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22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618</Words>
  <Application>Microsoft Office PowerPoint</Application>
  <PresentationFormat>Breitbild</PresentationFormat>
  <Paragraphs>159</Paragraphs>
  <Slides>15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45</cp:revision>
  <cp:lastPrinted>2020-06-05T15:25:10Z</cp:lastPrinted>
  <dcterms:created xsi:type="dcterms:W3CDTF">2018-05-30T12:10:31Z</dcterms:created>
  <dcterms:modified xsi:type="dcterms:W3CDTF">2022-02-08T15:30:06Z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